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368" r:id="rId2"/>
    <p:sldId id="369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91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58" r:id="rId75"/>
    <p:sldId id="359" r:id="rId76"/>
    <p:sldId id="360" r:id="rId77"/>
    <p:sldId id="361" r:id="rId78"/>
    <p:sldId id="362" r:id="rId79"/>
    <p:sldId id="363" r:id="rId80"/>
    <p:sldId id="357" r:id="rId81"/>
    <p:sldId id="364" r:id="rId82"/>
    <p:sldId id="365" r:id="rId83"/>
    <p:sldId id="392" r:id="rId84"/>
    <p:sldId id="393" r:id="rId85"/>
    <p:sldId id="366" r:id="rId86"/>
  </p:sldIdLst>
  <p:sldSz cx="12192000" cy="6858000"/>
  <p:notesSz cx="6858000" cy="9144000"/>
  <p:defaultTextStyle>
    <a:defPPr>
      <a:defRPr lang="sq-A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outlineViewPr>
    <p:cViewPr>
      <p:scale>
        <a:sx n="33" d="100"/>
        <a:sy n="33" d="100"/>
      </p:scale>
      <p:origin x="0" y="-122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5D459-5706-47E1-83DE-749EC100F164}" type="datetimeFigureOut">
              <a:rPr lang="sq-AL" smtClean="0"/>
              <a:t>20.1.2023</a:t>
            </a:fld>
            <a:endParaRPr lang="sq-A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8A5A8-7581-4626-BE82-FF1D2409B95B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8343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478969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550926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73224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92590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593359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6967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014624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13413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475479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1295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669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51233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66459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69488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94183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365716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95740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35655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29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074058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458640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136621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94320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99110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960834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455733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67327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>
                <a:solidFill>
                  <a:prstClr val="black"/>
                </a:solidFill>
              </a:rPr>
              <a:pPr/>
              <a:t>36</a:t>
            </a:fld>
            <a:endParaRPr lang="sq-A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308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7198986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39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3143260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83782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466302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48984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829707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3359582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3447726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387665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459707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247853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49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000097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788804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0889531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9742930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45937179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138601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1452752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875940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575024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7666663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59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3319134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950430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7404611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4558091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6469188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1206051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747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9582075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628372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17687297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1107530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69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155964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0962351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265975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6209727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6431037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7659428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22005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4825531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9609493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47341169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8748590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79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15102662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9694375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82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100719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99316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3362-121D-4E43-9954-DE03C19B7B49}" type="slidenum">
              <a:rPr lang="sq-AL" smtClean="0"/>
              <a:t>12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17140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0979-81AF-4DE2-8D7D-4680ED0C19BD}" type="datetimeFigureOut">
              <a:rPr lang="sq-AL" smtClean="0"/>
              <a:t>20.1.2023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94D-E95E-44A2-91A4-0D693F228046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0972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0979-81AF-4DE2-8D7D-4680ED0C19BD}" type="datetimeFigureOut">
              <a:rPr lang="sq-AL" smtClean="0"/>
              <a:t>20.1.2023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94D-E95E-44A2-91A4-0D693F228046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10418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0979-81AF-4DE2-8D7D-4680ED0C19BD}" type="datetimeFigureOut">
              <a:rPr lang="sq-AL" smtClean="0"/>
              <a:t>20.1.2023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94D-E95E-44A2-91A4-0D693F228046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51914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0979-81AF-4DE2-8D7D-4680ED0C19BD}" type="datetimeFigureOut">
              <a:rPr lang="sq-AL" smtClean="0"/>
              <a:t>20.1.2023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94D-E95E-44A2-91A4-0D693F228046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85919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0979-81AF-4DE2-8D7D-4680ED0C19BD}" type="datetimeFigureOut">
              <a:rPr lang="sq-AL" smtClean="0"/>
              <a:t>20.1.2023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94D-E95E-44A2-91A4-0D693F228046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05054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0979-81AF-4DE2-8D7D-4680ED0C19BD}" type="datetimeFigureOut">
              <a:rPr lang="sq-AL" smtClean="0"/>
              <a:t>20.1.2023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94D-E95E-44A2-91A4-0D693F228046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28654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0979-81AF-4DE2-8D7D-4680ED0C19BD}" type="datetimeFigureOut">
              <a:rPr lang="sq-AL" smtClean="0"/>
              <a:t>20.1.2023</a:t>
            </a:fld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94D-E95E-44A2-91A4-0D693F228046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36077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0979-81AF-4DE2-8D7D-4680ED0C19BD}" type="datetimeFigureOut">
              <a:rPr lang="sq-AL" smtClean="0"/>
              <a:t>20.1.2023</a:t>
            </a:fld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94D-E95E-44A2-91A4-0D693F228046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59395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0979-81AF-4DE2-8D7D-4680ED0C19BD}" type="datetimeFigureOut">
              <a:rPr lang="sq-AL" smtClean="0"/>
              <a:t>20.1.2023</a:t>
            </a:fld>
            <a:endParaRPr lang="sq-A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94D-E95E-44A2-91A4-0D693F228046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44018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0979-81AF-4DE2-8D7D-4680ED0C19BD}" type="datetimeFigureOut">
              <a:rPr lang="sq-AL" smtClean="0"/>
              <a:t>20.1.2023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94D-E95E-44A2-91A4-0D693F228046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91895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0979-81AF-4DE2-8D7D-4680ED0C19BD}" type="datetimeFigureOut">
              <a:rPr lang="sq-AL" smtClean="0"/>
              <a:t>20.1.2023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8B94D-E95E-44A2-91A4-0D693F228046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6019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20979-81AF-4DE2-8D7D-4680ED0C19BD}" type="datetimeFigureOut">
              <a:rPr lang="sq-AL" smtClean="0"/>
              <a:t>20.1.2023</a:t>
            </a:fld>
            <a:endParaRPr lang="sq-A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8B94D-E95E-44A2-91A4-0D693F228046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11784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q-A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264" y="3023286"/>
            <a:ext cx="9860972" cy="2182559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MODULI I -</a:t>
            </a:r>
            <a:r>
              <a:rPr lang="sq-AL" b="1" dirty="0" smtClean="0">
                <a:latin typeface="Calibri" panose="020F0502020204030204" pitchFamily="34" charset="0"/>
              </a:rPr>
              <a:t>15</a:t>
            </a:r>
            <a:r>
              <a:rPr lang="en-US" b="1" dirty="0" smtClean="0">
                <a:latin typeface="Calibri" panose="020F0502020204030204" pitchFamily="34" charset="0"/>
              </a:rPr>
              <a:t>- </a:t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E-prokurimi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89073"/>
            <a:ext cx="12192000" cy="7927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37" y="857179"/>
            <a:ext cx="7297881" cy="12828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62167" y="5416626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sq-A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57719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Shihen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vendosur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gjithe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anetaret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vleresimit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92397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90426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Tenderet</a:t>
            </a:r>
            <a:r>
              <a:rPr lang="en-US" sz="1600" b="1" dirty="0" smtClean="0">
                <a:solidFill>
                  <a:schemeClr val="accent5"/>
                </a:solidFill>
              </a:rPr>
              <a:t>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forme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elektronike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94632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Permbledhje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gjithe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dokumentave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nga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pare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forme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elektronike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8619260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95671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Permbledhje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gjithe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dokumentave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nga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operatori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dyte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>
                <a:solidFill>
                  <a:schemeClr val="accent5"/>
                </a:solidFill>
              </a:rPr>
              <a:t>ne </a:t>
            </a:r>
            <a:r>
              <a:rPr lang="en-US" sz="1600" b="1" dirty="0" err="1">
                <a:solidFill>
                  <a:schemeClr val="accent5"/>
                </a:solidFill>
              </a:rPr>
              <a:t>forme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elektronike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8588087" cy="51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97205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Ketu </a:t>
            </a:r>
            <a:r>
              <a:rPr lang="en-US" sz="1600" b="1" dirty="0" err="1" smtClean="0">
                <a:solidFill>
                  <a:schemeClr val="accent5"/>
                </a:solidFill>
              </a:rPr>
              <a:t>shihen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gjithe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operatoret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elektronike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fizik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8671215" cy="51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299171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Permbledhje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nga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Tenderi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pare.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0411692" cy="519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1735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96314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Permbledhje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nga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Tenderi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dyte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6" y="1544167"/>
            <a:ext cx="9983069" cy="51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98219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Permbledhje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nga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Tenderi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tret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6"/>
            <a:ext cx="9668743" cy="51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58214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Garancionet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ofertuesit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0259292" cy="502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</a:t>
            </a:r>
            <a:r>
              <a:rPr lang="en-US" sz="3600" b="1" dirty="0"/>
              <a:t> I </a:t>
            </a:r>
            <a:r>
              <a:rPr lang="en-US" sz="3600" b="1" dirty="0" smtClean="0"/>
              <a:t> TENDEREVE</a:t>
            </a:r>
            <a:endParaRPr lang="en-US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81074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Garancioni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oferten</a:t>
            </a:r>
            <a:r>
              <a:rPr lang="en-US" sz="1600" b="1" dirty="0" smtClean="0">
                <a:solidFill>
                  <a:schemeClr val="accent5"/>
                </a:solidFill>
              </a:rPr>
              <a:t> e pare.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88067" cy="501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PËRMBAJTJA  E  MODULIT   TË  </a:t>
            </a:r>
            <a:r>
              <a:rPr lang="sq-AL" sz="3600" b="1" dirty="0" smtClean="0">
                <a:solidFill>
                  <a:schemeClr val="accent5">
                    <a:lumMod val="75000"/>
                  </a:schemeClr>
                </a:solidFill>
              </a:rPr>
              <a:t>15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-  E-prokurimi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723" y="924791"/>
            <a:ext cx="11710554" cy="378565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2400" b="1" u="sng" dirty="0" smtClean="0">
              <a:latin typeface="+mj-lt"/>
            </a:endParaRPr>
          </a:p>
          <a:p>
            <a:endParaRPr lang="sq-AL" sz="2400" b="1" u="sng" dirty="0">
              <a:latin typeface="+mj-lt"/>
            </a:endParaRPr>
          </a:p>
          <a:p>
            <a:endParaRPr lang="en-US" sz="2400" b="1" u="sng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u="sng" dirty="0" smtClean="0">
                <a:latin typeface="+mj-lt"/>
              </a:rPr>
              <a:t>VLERËSIMI </a:t>
            </a:r>
            <a:r>
              <a:rPr lang="en-US" sz="2800" b="1" u="sng" dirty="0">
                <a:latin typeface="+mj-lt"/>
              </a:rPr>
              <a:t>I OFERTAVE </a:t>
            </a:r>
            <a:r>
              <a:rPr lang="en-US" sz="2800" b="1" u="sng" dirty="0" smtClean="0">
                <a:latin typeface="+mj-lt"/>
              </a:rPr>
              <a:t>ELEKTRONIKE.</a:t>
            </a:r>
            <a:endParaRPr lang="sq-AL" sz="2800" b="1" u="sng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u="sng" dirty="0"/>
              <a:t>PUBLIKIMI I </a:t>
            </a:r>
            <a:r>
              <a:rPr lang="en-US" sz="2800" u="sng" dirty="0" smtClean="0"/>
              <a:t>NJOFTIMIT</a:t>
            </a:r>
            <a:r>
              <a:rPr lang="sq-AL" sz="2800" u="sng" dirty="0" smtClean="0"/>
              <a:t> </a:t>
            </a:r>
            <a:r>
              <a:rPr lang="en-US" sz="2800" u="sng" dirty="0" smtClean="0"/>
              <a:t> </a:t>
            </a:r>
            <a:r>
              <a:rPr lang="en-US" sz="2800" u="sng" dirty="0" smtClean="0">
                <a:latin typeface="Arial Narrow" panose="020B0606020202030204" pitchFamily="34" charset="0"/>
              </a:rPr>
              <a:t>B</a:t>
            </a:r>
            <a:r>
              <a:rPr lang="sq-AL" sz="2800" u="sng" dirty="0" smtClean="0">
                <a:latin typeface="Arial Narrow" panose="020B0606020202030204" pitchFamily="34" charset="0"/>
              </a:rPr>
              <a:t>-</a:t>
            </a:r>
            <a:r>
              <a:rPr lang="en-US" sz="2800" u="sng" dirty="0" smtClean="0">
                <a:latin typeface="Arial Narrow" panose="020B0606020202030204" pitchFamily="34" charset="0"/>
              </a:rPr>
              <a:t>58</a:t>
            </a:r>
            <a:endParaRPr lang="sq-AL" sz="2800" u="sng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u="sng" dirty="0"/>
              <a:t>KËRKESË PËR </a:t>
            </a:r>
            <a:r>
              <a:rPr lang="en-US" sz="2800" u="sng" dirty="0" smtClean="0"/>
              <a:t>RISHQYRTIM</a:t>
            </a:r>
            <a:endParaRPr lang="sq-AL" sz="2800" u="sng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u="sng" dirty="0"/>
              <a:t>ANKESA  NË  OSHP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u="sng" dirty="0" smtClean="0">
                <a:latin typeface="+mj-lt"/>
              </a:rPr>
              <a:t>DHËNJA E KONTRATES.</a:t>
            </a:r>
            <a:endParaRPr lang="en-US" sz="2800" b="1" u="sng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u="sng" dirty="0" smtClean="0">
                <a:latin typeface="+mj-lt"/>
              </a:rPr>
              <a:t>NËNSHKRIMI </a:t>
            </a:r>
            <a:r>
              <a:rPr lang="en-US" sz="2800" b="1" u="sng" dirty="0">
                <a:latin typeface="+mj-lt"/>
              </a:rPr>
              <a:t>I</a:t>
            </a:r>
            <a:r>
              <a:rPr lang="en-US" sz="2800" b="1" u="sng" dirty="0" smtClean="0">
                <a:latin typeface="+mj-lt"/>
              </a:rPr>
              <a:t> KONTRATËS.</a:t>
            </a:r>
            <a:endParaRPr lang="en-US" sz="28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8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282026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Garancioni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oferten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dyte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907117" cy="51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86789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Garancioni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oferten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trete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907117" cy="51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257175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Kerkesat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pershtatmerise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6"/>
            <a:ext cx="11902787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818284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Shyqrtimi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analitik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deshmive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kerkuara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dorzuara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pershtatshmeri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profesionale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92397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91217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Analiza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kerkesave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nga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specifikimi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teknik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742430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Shqyrtimi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analitik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deshmive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kerkuara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dorzuara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gjendjen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ekonomike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92397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189634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Analiza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>
                <a:solidFill>
                  <a:schemeClr val="accent5"/>
                </a:solidFill>
              </a:rPr>
              <a:t>ç</a:t>
            </a:r>
            <a:r>
              <a:rPr lang="en-US" sz="1600" b="1" dirty="0" err="1" smtClean="0">
                <a:solidFill>
                  <a:schemeClr val="accent5"/>
                </a:solidFill>
              </a:rPr>
              <a:t>mimeve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902787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75631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Shqyrtimi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çmimit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operatorin</a:t>
            </a:r>
            <a:r>
              <a:rPr lang="en-US" sz="1600" b="1" dirty="0" smtClean="0">
                <a:solidFill>
                  <a:schemeClr val="accent5"/>
                </a:solidFill>
              </a:rPr>
              <a:t> e pare.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6"/>
            <a:ext cx="11892397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8082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Shqyrtimi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çmimit</a:t>
            </a:r>
            <a:r>
              <a:rPr lang="en-US" sz="1600" b="1" dirty="0">
                <a:solidFill>
                  <a:schemeClr val="accent5"/>
                </a:solidFill>
              </a:rPr>
              <a:t> per </a:t>
            </a:r>
            <a:r>
              <a:rPr lang="en-US" sz="1600" b="1" dirty="0" err="1">
                <a:solidFill>
                  <a:schemeClr val="accent5"/>
                </a:solidFill>
              </a:rPr>
              <a:t>operatorin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dyte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92397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8082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Shqyrtimi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çmimit</a:t>
            </a:r>
            <a:r>
              <a:rPr lang="en-US" sz="1600" b="1" dirty="0">
                <a:solidFill>
                  <a:schemeClr val="accent5"/>
                </a:solidFill>
              </a:rPr>
              <a:t> per </a:t>
            </a:r>
            <a:r>
              <a:rPr lang="en-US" sz="1600" b="1" dirty="0" err="1">
                <a:solidFill>
                  <a:schemeClr val="accent5"/>
                </a:solidFill>
              </a:rPr>
              <a:t>operatorin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trete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92397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773" y="2421083"/>
            <a:ext cx="11506199" cy="155344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VLERËSIMI I TENDERËVE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       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86574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374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215611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Vleresimi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tendereve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0489624" cy="51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0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61876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Sistemi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perzgjedh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operatorin</a:t>
            </a:r>
            <a:r>
              <a:rPr lang="en-US" sz="1600" b="1" dirty="0" smtClean="0">
                <a:solidFill>
                  <a:schemeClr val="accent5"/>
                </a:solidFill>
              </a:rPr>
              <a:t> me </a:t>
            </a:r>
            <a:r>
              <a:rPr lang="en-US" sz="1600" b="1" dirty="0" err="1" smtClean="0">
                <a:solidFill>
                  <a:schemeClr val="accent5"/>
                </a:solidFill>
              </a:rPr>
              <a:t>çmim</a:t>
            </a:r>
            <a:r>
              <a:rPr lang="en-US" sz="1600" b="1" dirty="0" smtClean="0">
                <a:solidFill>
                  <a:schemeClr val="accent5"/>
                </a:solidFill>
              </a:rPr>
              <a:t> me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ulet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21846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Perfundimi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vleresimit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6"/>
            <a:ext cx="11892397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9512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Permes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butonit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Krijoni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Raportin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Vleresimit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8463397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Pasi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eshte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krijuar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Raporti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Vleresimit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atehere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shkarkohet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plotesohet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vendoset</a:t>
            </a:r>
            <a:r>
              <a:rPr lang="en-US" sz="1600" b="1" dirty="0" smtClean="0">
                <a:solidFill>
                  <a:schemeClr val="accent5"/>
                </a:solidFill>
              </a:rPr>
              <a:t>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sistem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534612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Ne </a:t>
            </a:r>
            <a:r>
              <a:rPr lang="en-US" sz="1600" b="1" dirty="0" err="1" smtClean="0">
                <a:solidFill>
                  <a:schemeClr val="accent5"/>
                </a:solidFill>
              </a:rPr>
              <a:t>detaje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Njoftimit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mund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shihet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Raporti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Vleresimit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PUBLIKIMI I NJOFTIMIT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B58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6969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rgbClr val="F4DE3A"/>
                </a:solidFill>
              </a:rPr>
              <a:t>Permes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butonit</a:t>
            </a:r>
            <a:r>
              <a:rPr lang="en-US" sz="1600" b="1" dirty="0" smtClean="0">
                <a:solidFill>
                  <a:srgbClr val="F4DE3A"/>
                </a:solidFill>
              </a:rPr>
              <a:t> “</a:t>
            </a:r>
            <a:r>
              <a:rPr lang="en-US" sz="1600" b="1" dirty="0" err="1" smtClean="0">
                <a:solidFill>
                  <a:srgbClr val="F4DE3A"/>
                </a:solidFill>
              </a:rPr>
              <a:t>Shtoni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dokument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te</a:t>
            </a:r>
            <a:r>
              <a:rPr lang="en-US" sz="1600" b="1" dirty="0" smtClean="0">
                <a:solidFill>
                  <a:srgbClr val="F4DE3A"/>
                </a:solidFill>
              </a:rPr>
              <a:t> </a:t>
            </a:r>
            <a:r>
              <a:rPr lang="en-US" sz="1600" b="1" dirty="0" err="1" smtClean="0">
                <a:solidFill>
                  <a:srgbClr val="F4DE3A"/>
                </a:solidFill>
              </a:rPr>
              <a:t>ri</a:t>
            </a:r>
            <a:r>
              <a:rPr lang="en-US" sz="1600" b="1" dirty="0" smtClean="0">
                <a:solidFill>
                  <a:srgbClr val="F4DE3A"/>
                </a:solidFill>
              </a:rPr>
              <a:t>”</a:t>
            </a:r>
            <a:endParaRPr lang="en-US" sz="1600" b="1" dirty="0">
              <a:solidFill>
                <a:srgbClr val="F4DE3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02" y="1544167"/>
            <a:ext cx="103060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81" y="1766456"/>
            <a:ext cx="11087099" cy="324196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/>
              <a:t>KËRKESË PËR </a:t>
            </a:r>
            <a:br>
              <a:rPr lang="en-US" b="1" dirty="0" smtClean="0"/>
            </a:br>
            <a:r>
              <a:rPr lang="en-US" b="1" dirty="0" smtClean="0"/>
              <a:t>RISHQYRTIM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00822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100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792306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Në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menynë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Kërkesat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për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rishqyrtim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shtypim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Kërkesa</a:t>
            </a:r>
            <a:r>
              <a:rPr lang="en-US" sz="1600" b="1" dirty="0" smtClean="0">
                <a:solidFill>
                  <a:schemeClr val="accent5"/>
                </a:solidFill>
              </a:rPr>
              <a:t> e re </a:t>
            </a:r>
            <a:r>
              <a:rPr lang="en-US" sz="1600" b="1" dirty="0" err="1" smtClean="0">
                <a:solidFill>
                  <a:schemeClr val="accent5"/>
                </a:solidFill>
              </a:rPr>
              <a:t>për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sqarim</a:t>
            </a:r>
            <a:r>
              <a:rPr lang="en-US" sz="1600" b="1" dirty="0" smtClean="0">
                <a:solidFill>
                  <a:schemeClr val="accent5"/>
                </a:solidFill>
              </a:rPr>
              <a:t> TD”.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KËRKESË </a:t>
            </a:r>
            <a:r>
              <a:rPr lang="en-US" sz="3600" b="1" dirty="0" smtClean="0"/>
              <a:t> PËR  RISHQYRTIM</a:t>
            </a:r>
            <a:endParaRPr lang="en-US" sz="3600" b="1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191712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Kërkoni</a:t>
            </a:r>
            <a:r>
              <a:rPr lang="en-US" sz="1600" b="1" dirty="0" smtClean="0">
                <a:solidFill>
                  <a:schemeClr val="accent5"/>
                </a:solidFill>
              </a:rPr>
              <a:t> procedure.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KËRKESË </a:t>
            </a:r>
            <a:r>
              <a:rPr lang="en-US" sz="3600" b="1" dirty="0" smtClean="0"/>
              <a:t> PËR  RISHQYRTIM</a:t>
            </a: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8082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Selektojm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njoftimin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detaje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92397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4940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Selektoni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njoftimin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shtypni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prano</a:t>
            </a:r>
            <a:r>
              <a:rPr lang="en-US" sz="1600" b="1" dirty="0" smtClean="0">
                <a:solidFill>
                  <a:schemeClr val="accent5"/>
                </a:solidFill>
              </a:rPr>
              <a:t>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KËRKESË </a:t>
            </a:r>
            <a:r>
              <a:rPr lang="en-US" sz="3600" b="1" dirty="0" smtClean="0"/>
              <a:t> PËR  RISHQYRTIM</a:t>
            </a: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1096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Shkruani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përshkrimin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shtypni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vazhdo</a:t>
            </a:r>
            <a:r>
              <a:rPr lang="en-US" sz="1600" b="1" dirty="0" smtClean="0">
                <a:solidFill>
                  <a:schemeClr val="accent5"/>
                </a:solidFill>
              </a:rPr>
              <a:t>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KËRKESË </a:t>
            </a:r>
            <a:r>
              <a:rPr lang="en-US" sz="3600" b="1" dirty="0" smtClean="0"/>
              <a:t> PËR  RISHQYRTIM</a:t>
            </a: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61223" cy="5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6237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Shtypni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Shkarko</a:t>
            </a:r>
            <a:r>
              <a:rPr lang="en-US" sz="1600" b="1" dirty="0" smtClean="0">
                <a:solidFill>
                  <a:schemeClr val="accent5"/>
                </a:solidFill>
              </a:rPr>
              <a:t>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KËRKESË </a:t>
            </a:r>
            <a:r>
              <a:rPr lang="en-US" sz="3600" b="1" dirty="0" smtClean="0"/>
              <a:t> PËR  RISHQYRTIM</a:t>
            </a: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50240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Pasi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keni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plotësuar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kërkesen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ngarkoni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prap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sistem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KËRKESË </a:t>
            </a:r>
            <a:r>
              <a:rPr lang="en-US" sz="3600" b="1" dirty="0" smtClean="0"/>
              <a:t> PËR  RISHQYRTIM</a:t>
            </a: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1590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Shtypim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Të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paraqesë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sq-AL" sz="1600" b="1" dirty="0" smtClean="0">
                <a:solidFill>
                  <a:schemeClr val="accent5"/>
                </a:solidFill>
              </a:rPr>
              <a:t>k</a:t>
            </a:r>
            <a:r>
              <a:rPr lang="en-US" sz="1600" b="1" dirty="0" err="1" smtClean="0">
                <a:solidFill>
                  <a:schemeClr val="accent5"/>
                </a:solidFill>
              </a:rPr>
              <a:t>ërkesë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për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sqarime</a:t>
            </a:r>
            <a:r>
              <a:rPr lang="en-US" sz="1600" b="1" dirty="0" smtClean="0">
                <a:solidFill>
                  <a:schemeClr val="accent5"/>
                </a:solidFill>
              </a:rPr>
              <a:t> e TD”.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KËRKESË </a:t>
            </a:r>
            <a:r>
              <a:rPr lang="en-US" sz="3600" b="1" dirty="0" smtClean="0"/>
              <a:t> PËR  RISHQYRTIM</a:t>
            </a: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3095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Shohim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që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kërkesa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është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paraqitur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/>
              <a:t>KËRKESË </a:t>
            </a:r>
            <a:r>
              <a:rPr lang="en-US" sz="3600" b="1" dirty="0" smtClean="0"/>
              <a:t> PËR  RISHQYRTIM</a:t>
            </a: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40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81" y="1766456"/>
            <a:ext cx="11087099" cy="273140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ANKESA NË </a:t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OSHP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       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6000822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601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7825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Në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nen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menynë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</a:rPr>
              <a:t>“</a:t>
            </a:r>
            <a:r>
              <a:rPr lang="en-US" sz="1600" b="1" dirty="0" err="1" smtClean="0">
                <a:solidFill>
                  <a:schemeClr val="accent5"/>
                </a:solidFill>
              </a:rPr>
              <a:t>Ankesa</a:t>
            </a:r>
            <a:r>
              <a:rPr lang="en-US" sz="1600" b="1" dirty="0" smtClean="0">
                <a:solidFill>
                  <a:schemeClr val="accent5"/>
                </a:solidFill>
              </a:rPr>
              <a:t>”, </a:t>
            </a:r>
            <a:r>
              <a:rPr lang="en-US" sz="1600" b="1" dirty="0" err="1" smtClean="0">
                <a:solidFill>
                  <a:schemeClr val="accent5"/>
                </a:solidFill>
              </a:rPr>
              <a:t>shtypim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ankesë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të</a:t>
            </a:r>
            <a:r>
              <a:rPr lang="en-US" sz="1600" b="1" dirty="0" smtClean="0">
                <a:solidFill>
                  <a:schemeClr val="accent5"/>
                </a:solidFill>
              </a:rPr>
              <a:t> re”.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ANKESA  NË  OSHP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20806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Kërkojme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proceduren</a:t>
            </a:r>
            <a:r>
              <a:rPr lang="en-US" sz="1600" b="1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ANKESA  NË  OSHP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6162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Selektojm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procedurën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për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cilën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dëshirojmë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te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bëjmë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Ankes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ANKESA  NË  OSHP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47576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Vleresimi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tenerit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92397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17442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Plotësojmë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Personi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kontaktues</a:t>
            </a:r>
            <a:r>
              <a:rPr lang="en-US" sz="1600" b="1" dirty="0" smtClean="0">
                <a:solidFill>
                  <a:schemeClr val="accent5"/>
                </a:solidFill>
              </a:rPr>
              <a:t>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ANKESA  NË  OSHP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368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5613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Shtypim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Shkarko</a:t>
            </a:r>
            <a:r>
              <a:rPr lang="en-US" sz="1600" b="1" dirty="0" smtClean="0">
                <a:solidFill>
                  <a:schemeClr val="accent5"/>
                </a:solidFill>
              </a:rPr>
              <a:t>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ANKESA  NË  OSHP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71614" cy="36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200650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Pasi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plotësuar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Urdhërpagesen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sistem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ANKESA  NË  OSHP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26756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Shtypni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Shkarko</a:t>
            </a:r>
            <a:r>
              <a:rPr lang="en-US" sz="1600" b="1" dirty="0" smtClean="0">
                <a:solidFill>
                  <a:schemeClr val="accent5"/>
                </a:solidFill>
              </a:rPr>
              <a:t>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ANKESA  NË  OSHP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71541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Pasi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plotësuar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Ankesen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sistem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shtypim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Ruaj</a:t>
            </a:r>
            <a:r>
              <a:rPr lang="en-US" sz="1600" b="1" dirty="0" smtClean="0">
                <a:solidFill>
                  <a:schemeClr val="accent5"/>
                </a:solidFill>
              </a:rPr>
              <a:t>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ANKESA  NË  OSHP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71614" cy="5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4341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Shtypim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Paraqesë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ankesë</a:t>
            </a:r>
            <a:r>
              <a:rPr lang="en-US" sz="1600" b="1" dirty="0" smtClean="0">
                <a:solidFill>
                  <a:schemeClr val="accent5"/>
                </a:solidFill>
              </a:rPr>
              <a:t>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ANKESA  NË  OSHP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61223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1016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Shohim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që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ankesa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është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pranuar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ANKESA  NË  OSHP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6836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8868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773" y="2421083"/>
            <a:ext cx="11506199" cy="155344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q-AL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q-AL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q-AL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q-AL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q-AL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q-AL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q-AL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q-AL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q-AL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q-AL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q-AL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q-AL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q-AL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q-AL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q-AL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q-AL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sq-AL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q-AL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sq-AL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q-AL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8800" b="1" dirty="0">
                <a:solidFill>
                  <a:schemeClr val="bg1"/>
                </a:solidFill>
              </a:rPr>
              <a:t/>
            </a:r>
            <a:br>
              <a:rPr lang="en-US" sz="8800" b="1" dirty="0">
                <a:solidFill>
                  <a:schemeClr val="bg1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002060"/>
                </a:solidFill>
              </a:rPr>
              <a:t>DHËNJA ELEKTRONIKE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86574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299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6969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Tek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Procedurat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mia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selektojm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njoftimin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Detaje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6108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Dhenja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kontrates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5514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Plotesoni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hapjen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tendereve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filloni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vleresimin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92397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881005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Informata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pergjitheshme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prokurim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0393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Informata</a:t>
            </a:r>
            <a:r>
              <a:rPr lang="en-US" sz="1600" b="1" dirty="0" smtClean="0">
                <a:solidFill>
                  <a:schemeClr val="accent5"/>
                </a:solidFill>
              </a:rPr>
              <a:t>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lidhje</a:t>
            </a:r>
            <a:r>
              <a:rPr lang="en-US" sz="1600" b="1" dirty="0" smtClean="0">
                <a:solidFill>
                  <a:schemeClr val="accent5"/>
                </a:solidFill>
              </a:rPr>
              <a:t> me </a:t>
            </a:r>
            <a:r>
              <a:rPr lang="en-US" sz="1600" b="1" dirty="0" err="1" smtClean="0">
                <a:solidFill>
                  <a:schemeClr val="accent5"/>
                </a:solidFill>
              </a:rPr>
              <a:t>tenderet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6627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Informata</a:t>
            </a:r>
            <a:r>
              <a:rPr lang="en-US" sz="1600" b="1" dirty="0" smtClean="0">
                <a:solidFill>
                  <a:schemeClr val="accent5"/>
                </a:solidFill>
              </a:rPr>
              <a:t> ne </a:t>
            </a:r>
            <a:r>
              <a:rPr lang="en-US" sz="1600" b="1" dirty="0" err="1" smtClean="0">
                <a:solidFill>
                  <a:schemeClr val="accent5"/>
                </a:solidFill>
              </a:rPr>
              <a:t>lidhje</a:t>
            </a:r>
            <a:r>
              <a:rPr lang="en-US" sz="1600" b="1" dirty="0" smtClean="0">
                <a:solidFill>
                  <a:schemeClr val="accent5"/>
                </a:solidFill>
              </a:rPr>
              <a:t> me </a:t>
            </a:r>
            <a:r>
              <a:rPr lang="en-US" sz="1600" b="1" dirty="0" err="1" smtClean="0">
                <a:solidFill>
                  <a:schemeClr val="accent5"/>
                </a:solidFill>
              </a:rPr>
              <a:t>tenderin</a:t>
            </a:r>
            <a:r>
              <a:rPr lang="en-US" sz="1600" b="1" dirty="0" smtClean="0">
                <a:solidFill>
                  <a:schemeClr val="accent5"/>
                </a:solidFill>
              </a:rPr>
              <a:t> e pare.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6"/>
            <a:ext cx="1190278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642014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Informata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lidhje</a:t>
            </a:r>
            <a:r>
              <a:rPr lang="en-US" sz="1600" b="1" dirty="0">
                <a:solidFill>
                  <a:schemeClr val="accent5"/>
                </a:solidFill>
              </a:rPr>
              <a:t> me </a:t>
            </a:r>
            <a:r>
              <a:rPr lang="en-US" sz="1600" b="1" dirty="0" err="1">
                <a:solidFill>
                  <a:schemeClr val="accent5"/>
                </a:solidFill>
              </a:rPr>
              <a:t>tenderin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dyte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6627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Informata</a:t>
            </a:r>
            <a:r>
              <a:rPr lang="en-US" sz="1600" b="1" dirty="0">
                <a:solidFill>
                  <a:schemeClr val="accent5"/>
                </a:solidFill>
              </a:rPr>
              <a:t> ne </a:t>
            </a:r>
            <a:r>
              <a:rPr lang="en-US" sz="1600" b="1" dirty="0" err="1">
                <a:solidFill>
                  <a:schemeClr val="accent5"/>
                </a:solidFill>
              </a:rPr>
              <a:t>lidhje</a:t>
            </a:r>
            <a:r>
              <a:rPr lang="en-US" sz="1600" b="1" dirty="0">
                <a:solidFill>
                  <a:schemeClr val="accent5"/>
                </a:solidFill>
              </a:rPr>
              <a:t> me </a:t>
            </a:r>
            <a:r>
              <a:rPr lang="en-US" sz="1600" b="1" dirty="0" err="1">
                <a:solidFill>
                  <a:schemeClr val="accent5"/>
                </a:solidFill>
              </a:rPr>
              <a:t>tenderin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trete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913177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6187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Sistemi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perzgjedh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operatorin</a:t>
            </a:r>
            <a:r>
              <a:rPr lang="en-US" sz="1600" b="1" dirty="0" smtClean="0">
                <a:solidFill>
                  <a:schemeClr val="accent5"/>
                </a:solidFill>
              </a:rPr>
              <a:t> me </a:t>
            </a:r>
            <a:r>
              <a:rPr lang="en-US" sz="1600" b="1" dirty="0" err="1" smtClean="0">
                <a:solidFill>
                  <a:schemeClr val="accent5"/>
                </a:solidFill>
              </a:rPr>
              <a:t>çmim</a:t>
            </a:r>
            <a:r>
              <a:rPr lang="en-US" sz="1600" b="1" dirty="0" smtClean="0">
                <a:solidFill>
                  <a:schemeClr val="accent5"/>
                </a:solidFill>
              </a:rPr>
              <a:t> me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ulet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913177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59005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Dhenja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kontrates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39263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Kerkojm</a:t>
            </a:r>
            <a:r>
              <a:rPr lang="en-US" sz="1600" b="1" dirty="0" smtClean="0">
                <a:solidFill>
                  <a:schemeClr val="accent5"/>
                </a:solidFill>
              </a:rPr>
              <a:t> EO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cili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ka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fituar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tenderin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6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64993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Vendosim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operatorin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Prano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948694"/>
            <a:ext cx="532534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Pasi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pranuar</a:t>
            </a:r>
            <a:r>
              <a:rPr lang="en-US" sz="1600" b="1" dirty="0" smtClean="0">
                <a:solidFill>
                  <a:schemeClr val="accent5"/>
                </a:solidFill>
              </a:rPr>
              <a:t> OE, 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Ruaj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</a:rPr>
              <a:t>v</a:t>
            </a:r>
            <a:r>
              <a:rPr lang="en-US" sz="1600" b="1" dirty="0" err="1" smtClean="0">
                <a:solidFill>
                  <a:schemeClr val="accent5"/>
                </a:solidFill>
              </a:rPr>
              <a:t>azhdo</a:t>
            </a:r>
            <a:r>
              <a:rPr lang="en-US" sz="1600" b="1" dirty="0" smtClean="0">
                <a:solidFill>
                  <a:schemeClr val="accent5"/>
                </a:solidFill>
              </a:rPr>
              <a:t>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21430"/>
            <a:ext cx="468110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Sistemi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shfaq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mesazh</a:t>
            </a:r>
            <a:r>
              <a:rPr lang="en-US" sz="1600" b="1" dirty="0" smtClean="0">
                <a:solidFill>
                  <a:schemeClr val="accent5"/>
                </a:solidFill>
              </a:rPr>
              <a:t>  </a:t>
            </a:r>
            <a:r>
              <a:rPr lang="en-US" sz="1600" b="1" dirty="0" err="1" smtClean="0">
                <a:solidFill>
                  <a:schemeClr val="accent5"/>
                </a:solidFill>
              </a:rPr>
              <a:t>ku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pyet</a:t>
            </a:r>
            <a:r>
              <a:rPr lang="en-US" sz="1600" b="1" dirty="0" smtClean="0">
                <a:solidFill>
                  <a:schemeClr val="accent5"/>
                </a:solidFill>
              </a:rPr>
              <a:t> “A </a:t>
            </a:r>
            <a:r>
              <a:rPr lang="en-US" sz="1600" b="1" dirty="0" err="1" smtClean="0">
                <a:solidFill>
                  <a:schemeClr val="accent5"/>
                </a:solidFill>
              </a:rPr>
              <a:t>jeni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sigurt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913178" cy="51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39017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Ketu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informatat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kontraten</a:t>
            </a:r>
            <a:r>
              <a:rPr lang="en-US" sz="1600" b="1" dirty="0" smtClean="0">
                <a:solidFill>
                  <a:schemeClr val="accent5"/>
                </a:solidFill>
              </a:rPr>
              <a:t>. 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902786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4899314" cy="57877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Data e </a:t>
            </a:r>
            <a:r>
              <a:rPr lang="en-US" sz="1600" b="1" dirty="0" err="1" smtClean="0">
                <a:solidFill>
                  <a:schemeClr val="accent5"/>
                </a:solidFill>
              </a:rPr>
              <a:t>dergimit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en-US" sz="1600" b="1" dirty="0" err="1" smtClean="0">
                <a:solidFill>
                  <a:schemeClr val="accent5"/>
                </a:solidFill>
              </a:rPr>
              <a:t>Verejtje</a:t>
            </a:r>
            <a:r>
              <a:rPr lang="en-US" sz="1600" b="1" dirty="0" smtClean="0">
                <a:solidFill>
                  <a:schemeClr val="accent5"/>
                </a:solidFill>
              </a:rPr>
              <a:t>: </a:t>
            </a:r>
            <a:r>
              <a:rPr lang="en-US" sz="1600" b="1" dirty="0" err="1" smtClean="0">
                <a:solidFill>
                  <a:schemeClr val="accent5"/>
                </a:solidFill>
              </a:rPr>
              <a:t>Ky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njoftim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publikohet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dy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dite</a:t>
            </a:r>
            <a:r>
              <a:rPr lang="en-US" sz="1600" b="1" dirty="0" smtClean="0">
                <a:solidFill>
                  <a:schemeClr val="accent5"/>
                </a:solidFill>
              </a:rPr>
              <a:t> pas </a:t>
            </a:r>
            <a:r>
              <a:rPr lang="en-US" sz="1600" b="1" dirty="0" err="1" smtClean="0">
                <a:solidFill>
                  <a:schemeClr val="accent5"/>
                </a:solidFill>
              </a:rPr>
              <a:t>kesaj</a:t>
            </a:r>
            <a:r>
              <a:rPr lang="en-US" sz="1600" b="1" dirty="0" smtClean="0">
                <a:solidFill>
                  <a:schemeClr val="accent5"/>
                </a:solidFill>
              </a:rPr>
              <a:t> date.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731204"/>
            <a:ext cx="10926041" cy="40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594879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Permes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butonit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Njoftimin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Dhenje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Kontrates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5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DHËNJA </a:t>
            </a:r>
            <a:r>
              <a:rPr lang="en-US" sz="3600" b="1" dirty="0" smtClean="0">
                <a:solidFill>
                  <a:srgbClr val="002060"/>
                </a:solidFill>
              </a:rPr>
              <a:t> ELEKTRONIKE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932584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Pasi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kemi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krijuar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Njoftimin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Dhenje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Kontrates</a:t>
            </a:r>
            <a:r>
              <a:rPr lang="en-US" sz="1600" b="1" dirty="0" smtClean="0">
                <a:solidFill>
                  <a:schemeClr val="accent5"/>
                </a:solidFill>
              </a:rPr>
              <a:t>, </a:t>
            </a:r>
            <a:r>
              <a:rPr lang="en-US" sz="1600" b="1" dirty="0" err="1" smtClean="0">
                <a:solidFill>
                  <a:schemeClr val="accent5"/>
                </a:solidFill>
              </a:rPr>
              <a:t>atehere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kontrollojm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dergojm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publikim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9" y="1544167"/>
            <a:ext cx="1189239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NJOFTIMI PËR NËNSHKRIMIN E KONTRATËS.</a:t>
            </a:r>
          </a:p>
          <a:p>
            <a:pPr algn="ctr">
              <a:lnSpc>
                <a:spcPct val="100000"/>
              </a:lnSpc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18778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accent5"/>
                </a:solidFill>
              </a:rPr>
              <a:t>Tek</a:t>
            </a:r>
            <a:r>
              <a:rPr lang="en-US" sz="1600" b="1" dirty="0">
                <a:solidFill>
                  <a:schemeClr val="accent5"/>
                </a:solidFill>
              </a:rPr>
              <a:t> “</a:t>
            </a:r>
            <a:r>
              <a:rPr lang="en-US" sz="1600" b="1" dirty="0" err="1">
                <a:solidFill>
                  <a:schemeClr val="accent5"/>
                </a:solidFill>
              </a:rPr>
              <a:t>Procedurat</a:t>
            </a:r>
            <a:r>
              <a:rPr lang="en-US" sz="1600" b="1" dirty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mia</a:t>
            </a:r>
            <a:r>
              <a:rPr lang="en-US" sz="1600" b="1" dirty="0" smtClean="0">
                <a:solidFill>
                  <a:schemeClr val="accent5"/>
                </a:solidFill>
              </a:rPr>
              <a:t>” shtypim </a:t>
            </a:r>
            <a:r>
              <a:rPr lang="en-US" sz="1600" b="1" dirty="0" err="1">
                <a:solidFill>
                  <a:schemeClr val="accent5"/>
                </a:solidFill>
              </a:rPr>
              <a:t>butonin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</a:rPr>
              <a:t>“</a:t>
            </a:r>
            <a:r>
              <a:rPr lang="en-US" sz="1600" b="1" dirty="0" err="1" smtClean="0">
                <a:solidFill>
                  <a:schemeClr val="accent5"/>
                </a:solidFill>
              </a:rPr>
              <a:t>Nenshkrimi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Kontrates</a:t>
            </a:r>
            <a:r>
              <a:rPr lang="en-US" sz="1600" b="1" dirty="0" smtClean="0">
                <a:solidFill>
                  <a:schemeClr val="accent5"/>
                </a:solidFill>
              </a:rPr>
              <a:t>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NJOFTIMI PËR NËNSHKRIMIN E KONTRATËS.</a:t>
            </a:r>
          </a:p>
          <a:p>
            <a:pPr algn="ctr">
              <a:lnSpc>
                <a:spcPct val="100000"/>
              </a:lnSpc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494087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Caktojme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sq-AL" sz="1600" b="1" dirty="0" smtClean="0">
                <a:solidFill>
                  <a:schemeClr val="accent5"/>
                </a:solidFill>
              </a:rPr>
              <a:t>përmes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tiku</a:t>
            </a:r>
            <a:r>
              <a:rPr lang="en-US" sz="1600" b="1" dirty="0" smtClean="0">
                <a:solidFill>
                  <a:schemeClr val="accent5"/>
                </a:solidFill>
              </a:rPr>
              <a:t>, se </a:t>
            </a:r>
            <a:r>
              <a:rPr lang="en-US" sz="1600" b="1" dirty="0" err="1" smtClean="0">
                <a:solidFill>
                  <a:schemeClr val="accent5"/>
                </a:solidFill>
              </a:rPr>
              <a:t>nga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eshte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financuar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tenderi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71615" cy="51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NJOFTIMI PËR NËNSHKRIMIN E KONTRATËS.</a:t>
            </a:r>
          </a:p>
          <a:p>
            <a:pPr algn="ctr">
              <a:lnSpc>
                <a:spcPct val="100000"/>
              </a:lnSpc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588645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Ne </a:t>
            </a:r>
            <a:r>
              <a:rPr lang="sq-AL" sz="1600" b="1" noProof="1" smtClean="0">
                <a:solidFill>
                  <a:schemeClr val="accent5"/>
                </a:solidFill>
              </a:rPr>
              <a:t>kete</a:t>
            </a:r>
            <a:r>
              <a:rPr lang="en-US" sz="1600" b="1" dirty="0" smtClean="0">
                <a:solidFill>
                  <a:schemeClr val="accent5"/>
                </a:solidFill>
              </a:rPr>
              <a:t> hap </a:t>
            </a:r>
            <a:r>
              <a:rPr lang="sq-AL" sz="1600" b="1" dirty="0" err="1" smtClean="0">
                <a:solidFill>
                  <a:schemeClr val="accent5"/>
                </a:solidFill>
              </a:rPr>
              <a:t>shohum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Operatorin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Ekonomik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cili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ka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fitu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tenderit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6"/>
            <a:ext cx="11861224" cy="51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NJOFTIMI PËR NËNSHKRIMIN E KONTRATËS.</a:t>
            </a:r>
          </a:p>
          <a:p>
            <a:pPr algn="ctr">
              <a:lnSpc>
                <a:spcPct val="100000"/>
              </a:lnSpc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0081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sq-AL" sz="1600" b="1" dirty="0" smtClean="0">
                <a:solidFill>
                  <a:schemeClr val="accent5"/>
                </a:solidFill>
              </a:rPr>
              <a:t>Vendosim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sq-AL" sz="1600" b="1" dirty="0" err="1" smtClean="0">
                <a:solidFill>
                  <a:schemeClr val="accent5"/>
                </a:solidFill>
              </a:rPr>
              <a:t>daten</a:t>
            </a:r>
            <a:r>
              <a:rPr lang="en-US" sz="1600" b="1" dirty="0" smtClean="0">
                <a:solidFill>
                  <a:schemeClr val="accent5"/>
                </a:solidFill>
              </a:rPr>
              <a:t> e  </a:t>
            </a:r>
            <a:r>
              <a:rPr lang="sq-AL" sz="1600" b="1" dirty="0" smtClean="0">
                <a:solidFill>
                  <a:schemeClr val="accent5"/>
                </a:solidFill>
              </a:rPr>
              <a:t>nënshkrimit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92397" cy="349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NJOFTIMI PËR NËNSHKRIMIN E KONTRATËS.</a:t>
            </a:r>
          </a:p>
          <a:p>
            <a:pPr algn="ctr">
              <a:lnSpc>
                <a:spcPct val="100000"/>
              </a:lnSpc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3392633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Shenojme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nese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informata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shtese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902787" cy="31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NJOFTIMI PËR NËNSHKRIMIN E KONTRATËS.</a:t>
            </a:r>
          </a:p>
          <a:p>
            <a:pPr algn="ctr">
              <a:lnSpc>
                <a:spcPct val="100000"/>
              </a:lnSpc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738506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Permes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butonit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Krijoni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krijojme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Njoftimin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>
                <a:solidFill>
                  <a:schemeClr val="accent5"/>
                </a:solidFill>
              </a:rPr>
              <a:t>N</a:t>
            </a:r>
            <a:r>
              <a:rPr lang="en-US" sz="1600" b="1" dirty="0" err="1" smtClean="0">
                <a:solidFill>
                  <a:schemeClr val="accent5"/>
                </a:solidFill>
              </a:rPr>
              <a:t>enshkrim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Kontrates</a:t>
            </a:r>
            <a:r>
              <a:rPr lang="en-US" sz="1600" b="1" dirty="0" smtClean="0">
                <a:solidFill>
                  <a:schemeClr val="accent5"/>
                </a:solidFill>
              </a:rPr>
              <a:t>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71615" cy="369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1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7" y="1000648"/>
            <a:ext cx="4057652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chemeClr val="accent5"/>
                </a:solidFill>
              </a:rPr>
              <a:t>Ne </a:t>
            </a:r>
            <a:r>
              <a:rPr lang="en-US" sz="1600" b="1" dirty="0" err="1" smtClean="0">
                <a:solidFill>
                  <a:schemeClr val="accent5"/>
                </a:solidFill>
              </a:rPr>
              <a:t>kete</a:t>
            </a:r>
            <a:r>
              <a:rPr lang="en-US" sz="1600" b="1" dirty="0" smtClean="0">
                <a:solidFill>
                  <a:schemeClr val="accent5"/>
                </a:solidFill>
              </a:rPr>
              <a:t> hap </a:t>
            </a:r>
            <a:r>
              <a:rPr lang="en-US" sz="1600" b="1" dirty="0" err="1" smtClean="0">
                <a:solidFill>
                  <a:schemeClr val="accent5"/>
                </a:solidFill>
              </a:rPr>
              <a:t>vendosim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anetaret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vleresimit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92397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976" y="1278082"/>
            <a:ext cx="11080897" cy="395096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q-AL" b="1" dirty="0" smtClean="0">
                <a:solidFill>
                  <a:schemeClr val="tx1"/>
                </a:solidFill>
              </a:rPr>
              <a:t/>
            </a:r>
            <a:br>
              <a:rPr lang="sq-AL" b="1" dirty="0" smtClean="0">
                <a:solidFill>
                  <a:schemeClr val="tx1"/>
                </a:solidFill>
              </a:rPr>
            </a:br>
            <a:r>
              <a:rPr lang="sq-AL" b="1" dirty="0"/>
              <a:t/>
            </a:r>
            <a:br>
              <a:rPr lang="sq-AL" b="1" dirty="0"/>
            </a:br>
            <a:r>
              <a:rPr lang="sq-AL" b="1" dirty="0" smtClean="0"/>
              <a:t/>
            </a:r>
            <a:br>
              <a:rPr lang="sq-AL" b="1" dirty="0" smtClean="0"/>
            </a:br>
            <a:r>
              <a:rPr lang="sq-AL" b="1" dirty="0"/>
              <a:t/>
            </a:r>
            <a:br>
              <a:rPr lang="sq-AL" b="1" dirty="0"/>
            </a:br>
            <a:r>
              <a:rPr lang="sq-AL" b="1" dirty="0" smtClean="0"/>
              <a:t/>
            </a:r>
            <a:br>
              <a:rPr lang="sq-AL" b="1" dirty="0" smtClean="0"/>
            </a:br>
            <a:r>
              <a:rPr lang="sq-AL" b="1" dirty="0"/>
              <a:t/>
            </a:r>
            <a:br>
              <a:rPr lang="sq-AL" b="1" dirty="0"/>
            </a:br>
            <a:r>
              <a:rPr lang="en-US" b="1" dirty="0" smtClean="0">
                <a:solidFill>
                  <a:srgbClr val="002060"/>
                </a:solidFill>
              </a:rPr>
              <a:t>NJOFTIMI PËR</a:t>
            </a:r>
            <a:r>
              <a:rPr lang="sq-AL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NËNSHKRIM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TË KONTRATËS</a:t>
            </a:r>
            <a:r>
              <a:rPr lang="en-US" sz="8800" b="1" dirty="0" smtClean="0">
                <a:solidFill>
                  <a:srgbClr val="002060"/>
                </a:solidFill>
              </a:rPr>
              <a:t/>
            </a:r>
            <a:br>
              <a:rPr lang="en-US" sz="8800" b="1" dirty="0" smtClean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86574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643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NJOFTIMI PËR NËNSHKRIMIN E KONTRATËS.</a:t>
            </a:r>
          </a:p>
          <a:p>
            <a:pPr algn="ctr">
              <a:lnSpc>
                <a:spcPct val="100000"/>
              </a:lnSpc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9" y="1000648"/>
            <a:ext cx="6998278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accent5"/>
                </a:solidFill>
              </a:rPr>
              <a:t>S</a:t>
            </a:r>
            <a:r>
              <a:rPr lang="en-US" sz="1600" b="1" dirty="0" smtClean="0">
                <a:solidFill>
                  <a:schemeClr val="accent5"/>
                </a:solidFill>
              </a:rPr>
              <a:t>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butonit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Dergo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publikim</a:t>
            </a:r>
            <a:r>
              <a:rPr lang="en-US" sz="1600" b="1" dirty="0" smtClean="0">
                <a:solidFill>
                  <a:schemeClr val="accent5"/>
                </a:solidFill>
              </a:rPr>
              <a:t>”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dergojme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njoftimin</a:t>
            </a:r>
            <a:r>
              <a:rPr lang="en-US" sz="1600" b="1" dirty="0" smtClean="0">
                <a:solidFill>
                  <a:schemeClr val="accent5"/>
                </a:solidFill>
              </a:rPr>
              <a:t> per </a:t>
            </a:r>
            <a:r>
              <a:rPr lang="en-US" sz="1600" b="1" dirty="0" err="1" smtClean="0">
                <a:solidFill>
                  <a:schemeClr val="accent5"/>
                </a:solidFill>
              </a:rPr>
              <a:t>publikim</a:t>
            </a:r>
            <a:r>
              <a:rPr lang="en-US" sz="1600" b="1" dirty="0" smtClean="0">
                <a:solidFill>
                  <a:schemeClr val="accent5"/>
                </a:solidFill>
              </a:rPr>
              <a:t>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NJOFTIMI PËR NËNSHKRIMIN E KONTRATËS.</a:t>
            </a:r>
          </a:p>
          <a:p>
            <a:pPr algn="ctr">
              <a:lnSpc>
                <a:spcPct val="100000"/>
              </a:lnSpc>
            </a:pP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6780069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Sistemi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pyet</a:t>
            </a:r>
            <a:r>
              <a:rPr lang="en-US" sz="1600" b="1" dirty="0" smtClean="0">
                <a:solidFill>
                  <a:schemeClr val="accent5"/>
                </a:solidFill>
              </a:rPr>
              <a:t> se a </a:t>
            </a:r>
            <a:r>
              <a:rPr lang="en-US" sz="1600" b="1" dirty="0" err="1" smtClean="0">
                <a:solidFill>
                  <a:schemeClr val="accent5"/>
                </a:solidFill>
              </a:rPr>
              <a:t>jemi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te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sigurt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qe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deshirojm</a:t>
            </a:r>
            <a:r>
              <a:rPr lang="en-US" sz="1600" b="1" dirty="0" smtClean="0">
                <a:solidFill>
                  <a:schemeClr val="accent5"/>
                </a:solidFill>
              </a:rPr>
              <a:t> ta </a:t>
            </a:r>
            <a:r>
              <a:rPr lang="en-US" sz="1600" b="1" dirty="0" err="1" smtClean="0">
                <a:solidFill>
                  <a:schemeClr val="accent5"/>
                </a:solidFill>
              </a:rPr>
              <a:t>publikojm</a:t>
            </a:r>
            <a:r>
              <a:rPr lang="en-US" sz="1600" b="1" dirty="0" smtClean="0">
                <a:solidFill>
                  <a:schemeClr val="accent5"/>
                </a:solidFill>
              </a:rPr>
              <a:t> ne shtypim “OK”.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8" y="1544167"/>
            <a:ext cx="11882006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 smtClean="0"/>
              <a:t> Operatorët </a:t>
            </a:r>
            <a:r>
              <a:rPr lang="sq-AL" dirty="0"/>
              <a:t>Ekonomik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endParaRPr lang="sq-AL" dirty="0" smtClean="0"/>
          </a:p>
          <a:p>
            <a:r>
              <a:rPr lang="sq-AL" dirty="0" smtClean="0"/>
              <a:t>Përdorimi </a:t>
            </a:r>
            <a:r>
              <a:rPr lang="sq-AL" dirty="0"/>
              <a:t>i sistemit të prokurimit elektronik </a:t>
            </a:r>
            <a:endParaRPr lang="sq-AL" dirty="0" smtClean="0"/>
          </a:p>
          <a:p>
            <a:r>
              <a:rPr lang="sq-AL" dirty="0" err="1" smtClean="0"/>
              <a:t>Përgaditja</a:t>
            </a:r>
            <a:r>
              <a:rPr lang="sq-AL" dirty="0" smtClean="0"/>
              <a:t> </a:t>
            </a:r>
            <a:r>
              <a:rPr lang="sq-AL" dirty="0"/>
              <a:t>dhe dorëzimi i </a:t>
            </a:r>
            <a:r>
              <a:rPr lang="sq-AL" dirty="0" smtClean="0"/>
              <a:t>ofertës</a:t>
            </a:r>
          </a:p>
          <a:p>
            <a:r>
              <a:rPr lang="sq-AL" dirty="0" smtClean="0"/>
              <a:t>Menaxhimi </a:t>
            </a:r>
            <a:r>
              <a:rPr lang="sq-AL" dirty="0"/>
              <a:t>i </a:t>
            </a:r>
            <a:r>
              <a:rPr lang="sq-AL" dirty="0" smtClean="0"/>
              <a:t>ofertave</a:t>
            </a:r>
          </a:p>
          <a:p>
            <a:r>
              <a:rPr lang="sq-AL" dirty="0" smtClean="0"/>
              <a:t>Menaxhimi </a:t>
            </a:r>
            <a:r>
              <a:rPr lang="sq-AL" dirty="0"/>
              <a:t>i procedurave</a:t>
            </a:r>
          </a:p>
        </p:txBody>
      </p:sp>
    </p:spTree>
    <p:extLst>
      <p:ext uri="{BB962C8B-B14F-4D97-AF65-F5344CB8AC3E}">
        <p14:creationId xmlns:p14="http://schemas.microsoft.com/office/powerpoint/2010/main" val="5126880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q-AL" dirty="0"/>
              <a:t>Ne mënyre qe një operator ekonomik te jete ne gjendje qe të filloj me dorëzimin e një oferte për një tender të caktuar, ai / ajo duhet të</a:t>
            </a:r>
            <a:r>
              <a:rPr lang="sq-AL" dirty="0" smtClean="0"/>
              <a:t>:</a:t>
            </a:r>
          </a:p>
          <a:p>
            <a:r>
              <a:rPr lang="sq-AL" dirty="0" smtClean="0"/>
              <a:t>Të </a:t>
            </a:r>
            <a:r>
              <a:rPr lang="sq-AL" dirty="0"/>
              <a:t>jetë përdorues i sistemit (te ketë përfunduar me sukses procesin e regjistrimit) </a:t>
            </a:r>
            <a:endParaRPr lang="sq-AL" dirty="0" smtClean="0"/>
          </a:p>
          <a:p>
            <a:r>
              <a:rPr lang="sq-AL" dirty="0" smtClean="0"/>
              <a:t>Të </a:t>
            </a:r>
            <a:r>
              <a:rPr lang="sq-AL" dirty="0"/>
              <a:t>kyçet në sistem me emrin e përdoruesit dhe fjalë-kalimin e tij </a:t>
            </a:r>
            <a:r>
              <a:rPr lang="sq-AL" dirty="0" smtClean="0"/>
              <a:t>.</a:t>
            </a:r>
          </a:p>
          <a:p>
            <a:pPr marL="0" indent="0">
              <a:buNone/>
            </a:pP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46956098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773" y="1960605"/>
            <a:ext cx="11506199" cy="201392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002060"/>
                </a:solidFill>
              </a:rPr>
              <a:t>FALEMINDERIT!</a:t>
            </a:r>
            <a:r>
              <a:rPr lang="en-US" sz="8800" b="1" dirty="0" smtClean="0">
                <a:solidFill>
                  <a:srgbClr val="002060"/>
                </a:solidFill>
              </a:rPr>
              <a:t/>
            </a:r>
            <a:br>
              <a:rPr lang="en-US" sz="8800" b="1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865741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   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9097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571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VLERESIMI I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TENDEREVE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58" y="1000648"/>
            <a:ext cx="5543551" cy="40004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 smtClean="0">
                <a:solidFill>
                  <a:schemeClr val="accent5"/>
                </a:solidFill>
              </a:rPr>
              <a:t>Selektojm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anetarin</a:t>
            </a:r>
            <a:r>
              <a:rPr lang="en-US" sz="1600" b="1" dirty="0" smtClean="0">
                <a:solidFill>
                  <a:schemeClr val="accent5"/>
                </a:solidFill>
              </a:rPr>
              <a:t> e </a:t>
            </a:r>
            <a:r>
              <a:rPr lang="en-US" sz="1600" b="1" dirty="0" err="1" smtClean="0">
                <a:solidFill>
                  <a:schemeClr val="accent5"/>
                </a:solidFill>
              </a:rPr>
              <a:t>vleresimit</a:t>
            </a:r>
            <a:r>
              <a:rPr lang="en-US" sz="1600" b="1" dirty="0" smtClean="0">
                <a:solidFill>
                  <a:schemeClr val="accent5"/>
                </a:solidFill>
              </a:rPr>
              <a:t> </a:t>
            </a:r>
            <a:r>
              <a:rPr lang="en-US" sz="1600" b="1" dirty="0" err="1" smtClean="0">
                <a:solidFill>
                  <a:schemeClr val="accent5"/>
                </a:solidFill>
              </a:rPr>
              <a:t>dhe</a:t>
            </a:r>
            <a:r>
              <a:rPr lang="en-US" sz="1600" b="1" dirty="0" smtClean="0">
                <a:solidFill>
                  <a:schemeClr val="accent5"/>
                </a:solidFill>
              </a:rPr>
              <a:t> shtypim </a:t>
            </a:r>
            <a:r>
              <a:rPr lang="en-US" sz="1600" b="1" dirty="0" err="1" smtClean="0">
                <a:solidFill>
                  <a:schemeClr val="accent5"/>
                </a:solidFill>
              </a:rPr>
              <a:t>butonin</a:t>
            </a:r>
            <a:r>
              <a:rPr lang="en-US" sz="1600" b="1" dirty="0" smtClean="0">
                <a:solidFill>
                  <a:schemeClr val="accent5"/>
                </a:solidFill>
              </a:rPr>
              <a:t> “</a:t>
            </a:r>
            <a:r>
              <a:rPr lang="en-US" sz="1600" b="1" dirty="0" err="1" smtClean="0">
                <a:solidFill>
                  <a:schemeClr val="accent5"/>
                </a:solidFill>
              </a:rPr>
              <a:t>Prano</a:t>
            </a:r>
            <a:r>
              <a:rPr lang="en-US" sz="1600" b="1" dirty="0" smtClean="0">
                <a:solidFill>
                  <a:schemeClr val="accent5"/>
                </a:solidFill>
              </a:rPr>
              <a:t>”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057" y="1544167"/>
            <a:ext cx="11892397" cy="516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1110</Words>
  <Application>Microsoft Office PowerPoint</Application>
  <PresentationFormat>Widescreen</PresentationFormat>
  <Paragraphs>267</Paragraphs>
  <Slides>85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2" baseType="lpstr"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MODULI I -15-  E-prokurimi  </vt:lpstr>
      <vt:lpstr>PowerPoint Presentation</vt:lpstr>
      <vt:lpstr>VLERËSIMI I TENDERËVE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KËRKESË PËR  RISHQYRTIM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ANKESA NË   OSHP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DHËNJA ELEKTRONIKE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NJOFTIMI PËR NËNSHKRIM  TË KONTRATËS  </vt:lpstr>
      <vt:lpstr>PowerPoint Presentation</vt:lpstr>
      <vt:lpstr>PowerPoint Presentation</vt:lpstr>
      <vt:lpstr> Operatorët Ekonomik </vt:lpstr>
      <vt:lpstr>PowerPoint Presentation</vt:lpstr>
      <vt:lpstr>  FALEMINDERIT!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MODULI I -XV-  E-prokurimi</dc:title>
  <dc:creator>Sanije Kelmendi</dc:creator>
  <cp:lastModifiedBy>Sanije Kelmendi</cp:lastModifiedBy>
  <cp:revision>10</cp:revision>
  <dcterms:created xsi:type="dcterms:W3CDTF">2021-08-23T13:12:27Z</dcterms:created>
  <dcterms:modified xsi:type="dcterms:W3CDTF">2023-01-20T09:58:24Z</dcterms:modified>
</cp:coreProperties>
</file>